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0" r:id="rId4"/>
    <p:sldId id="267" r:id="rId5"/>
    <p:sldId id="268" r:id="rId6"/>
    <p:sldId id="269" r:id="rId7"/>
    <p:sldId id="270" r:id="rId8"/>
    <p:sldId id="278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5F5"/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0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4/19/2018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315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315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064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780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807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4600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0101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277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827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4/19/2018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4/19/2018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4/19/2018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4/19/2018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4/19/2018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Ixf9ZyZaE9Q" TargetMode="External"/><Relationship Id="rId3" Type="http://schemas.openxmlformats.org/officeDocument/2006/relationships/hyperlink" Target="http://www.physics4kids.com/files/motion_laws.html" TargetMode="External"/><Relationship Id="rId7" Type="http://schemas.openxmlformats.org/officeDocument/2006/relationships/hyperlink" Target="https://www.youtube.com/watch?v=3jVHQ8bECI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NYVMlmL0BPQ" TargetMode="External"/><Relationship Id="rId5" Type="http://schemas.openxmlformats.org/officeDocument/2006/relationships/hyperlink" Target="https://www.youtube.com/watch?time_continue=370&amp;v=KvPF0cQUW7s" TargetMode="External"/><Relationship Id="rId4" Type="http://schemas.openxmlformats.org/officeDocument/2006/relationships/hyperlink" Target="https://phet.colorado.edu/en/simulation/forces-and-motion-basic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Course Name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9C1AF"/>
                </a:solidFill>
              </a:rPr>
              <a:t>Newton’s </a:t>
            </a:r>
            <a:r>
              <a:rPr lang="en-US" dirty="0">
                <a:solidFill>
                  <a:srgbClr val="29C1AF"/>
                </a:solidFill>
              </a:rPr>
              <a:t>laws of motion</a:t>
            </a:r>
          </a:p>
        </p:txBody>
      </p:sp>
      <p:pic>
        <p:nvPicPr>
          <p:cNvPr id="1026" name="Picture 2" descr="F:\Dropbox\__SHARED__\_AIGROUP_SHARED_FOLDER\_ΕΡΓΑ\World-of-Physics\TEMPLATES\logo_WO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929330"/>
            <a:ext cx="1378442" cy="623882"/>
          </a:xfrm>
          <a:prstGeom prst="rect">
            <a:avLst/>
          </a:prstGeom>
          <a:noFill/>
        </p:spPr>
      </p:pic>
      <p:pic>
        <p:nvPicPr>
          <p:cNvPr id="1027" name="Picture 3" descr="C:\Users\covan\Desktop\erasmus-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5786454"/>
            <a:ext cx="1504968" cy="8478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240756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/>
              <a:t>Sir Isaac Newton (1642 – 1727</a:t>
            </a:r>
            <a:r>
              <a:rPr lang="en-US" sz="3000" dirty="0" smtClean="0"/>
              <a:t>) was </a:t>
            </a:r>
            <a:r>
              <a:rPr lang="en-US" sz="3000" dirty="0"/>
              <a:t>an English mathematician, astronomer, theologian, author and </a:t>
            </a:r>
            <a:r>
              <a:rPr lang="en-US" sz="3000" b="1" u="sng" dirty="0" smtClean="0"/>
              <a:t>physicist</a:t>
            </a:r>
            <a:r>
              <a:rPr lang="en-US" sz="3000" dirty="0" smtClean="0"/>
              <a:t>. 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3000" dirty="0" smtClean="0"/>
              <a:t>He is regarded </a:t>
            </a:r>
            <a:r>
              <a:rPr lang="en-US" sz="3000" dirty="0"/>
              <a:t>as one of the most </a:t>
            </a:r>
            <a:r>
              <a:rPr lang="en-US" sz="3000" dirty="0" smtClean="0"/>
              <a:t>                             influential </a:t>
            </a:r>
            <a:r>
              <a:rPr lang="en-US" sz="3000" dirty="0"/>
              <a:t>scientists of all time, </a:t>
            </a:r>
            <a:r>
              <a:rPr lang="en-US" sz="3000" dirty="0" smtClean="0"/>
              <a:t>                                           and </a:t>
            </a:r>
            <a:r>
              <a:rPr lang="en-US" sz="3000" dirty="0"/>
              <a:t>a key figure in the scientific </a:t>
            </a:r>
            <a:r>
              <a:rPr lang="en-US" sz="3000" dirty="0" smtClean="0"/>
              <a:t>                     revolution.</a:t>
            </a:r>
          </a:p>
          <a:p>
            <a:pPr marL="0" indent="0">
              <a:buNone/>
            </a:pPr>
            <a:endParaRPr lang="en-GB" sz="3000" dirty="0" smtClean="0"/>
          </a:p>
          <a:p>
            <a:r>
              <a:rPr lang="en-US" sz="3000" dirty="0" smtClean="0"/>
              <a:t>Newton </a:t>
            </a:r>
            <a:r>
              <a:rPr lang="en-US" sz="3000" dirty="0"/>
              <a:t>formulated the </a:t>
            </a:r>
            <a:r>
              <a:rPr lang="en-US" sz="3000" b="1" u="sng" dirty="0"/>
              <a:t>laws of motion </a:t>
            </a:r>
            <a:r>
              <a:rPr lang="en-US" sz="3000" dirty="0"/>
              <a:t>and </a:t>
            </a:r>
            <a:r>
              <a:rPr lang="en-US" sz="3000" b="1" u="sng" dirty="0"/>
              <a:t>universal </a:t>
            </a:r>
            <a:r>
              <a:rPr lang="en-US" sz="3000" b="1" u="sng" dirty="0" smtClean="0"/>
              <a:t>gravitation</a:t>
            </a:r>
            <a:r>
              <a:rPr lang="en-US" sz="3000" dirty="0" smtClean="0"/>
              <a:t>, which has </a:t>
            </a:r>
            <a:r>
              <a:rPr lang="en-US" sz="3000" dirty="0"/>
              <a:t>dominated scientists' view of the physical </a:t>
            </a:r>
            <a:r>
              <a:rPr lang="en-US" sz="3000" dirty="0" smtClean="0"/>
              <a:t>universe</a:t>
            </a:r>
            <a:r>
              <a:rPr lang="en-US" sz="3000" dirty="0"/>
              <a:t>. </a:t>
            </a:r>
            <a:r>
              <a:rPr lang="en-US" sz="3000" dirty="0" smtClean="0"/>
              <a:t>He worked </a:t>
            </a:r>
            <a:r>
              <a:rPr lang="en-US" sz="3000" dirty="0"/>
              <a:t>out the “three laws </a:t>
            </a:r>
            <a:r>
              <a:rPr lang="en-US" sz="3000" dirty="0" smtClean="0"/>
              <a:t>of motion</a:t>
            </a:r>
            <a:r>
              <a:rPr lang="en-US" sz="3000" dirty="0"/>
              <a:t>” governing the </a:t>
            </a:r>
            <a:r>
              <a:rPr lang="en-US" sz="3000" dirty="0" smtClean="0"/>
              <a:t>movement of </a:t>
            </a:r>
            <a:r>
              <a:rPr lang="en-US" sz="3000" dirty="0"/>
              <a:t>all objects at all times an in </a:t>
            </a:r>
            <a:r>
              <a:rPr lang="en-US" sz="3000" dirty="0" smtClean="0"/>
              <a:t>all circumstances</a:t>
            </a:r>
            <a:r>
              <a:rPr lang="en-US" sz="3000" dirty="0"/>
              <a:t>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1484784"/>
            <a:ext cx="1781802" cy="245402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r>
              <a:rPr lang="en-US" sz="3000" b="1" u="sng" dirty="0" smtClean="0"/>
              <a:t>Newton’s 1st Law: </a:t>
            </a:r>
            <a:r>
              <a:rPr lang="en-US" sz="3000" dirty="0" smtClean="0"/>
              <a:t>An </a:t>
            </a:r>
            <a:r>
              <a:rPr lang="en-US" sz="3000" dirty="0"/>
              <a:t>object at rest will stay at rest, and an object in motion will stay in motion at constant velocity, unless acted upon by an unbalanced </a:t>
            </a:r>
            <a:r>
              <a:rPr lang="en-US" sz="3000" dirty="0" smtClean="0"/>
              <a:t>force.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3000" b="1" u="sng" dirty="0" smtClean="0"/>
              <a:t>Newton’s 2nd Law:</a:t>
            </a:r>
            <a:r>
              <a:rPr lang="en-US" sz="3000" b="1" dirty="0" smtClean="0"/>
              <a:t> </a:t>
            </a:r>
            <a:r>
              <a:rPr lang="en-US" sz="3000" dirty="0" smtClean="0"/>
              <a:t>Force </a:t>
            </a:r>
            <a:r>
              <a:rPr lang="en-US" sz="3000" dirty="0"/>
              <a:t>equals mass times acceleration</a:t>
            </a:r>
            <a:r>
              <a:rPr lang="en-US" sz="3000" dirty="0" smtClean="0"/>
              <a:t>.</a:t>
            </a:r>
          </a:p>
          <a:p>
            <a:pPr marL="0" indent="0">
              <a:buNone/>
            </a:pPr>
            <a:endParaRPr lang="en-US" sz="3000" dirty="0"/>
          </a:p>
          <a:p>
            <a:r>
              <a:rPr lang="en-US" sz="3000" b="1" u="sng" dirty="0" smtClean="0"/>
              <a:t>Newton’s 3rd Law: </a:t>
            </a:r>
            <a:r>
              <a:rPr lang="en-US" sz="3000" dirty="0" smtClean="0"/>
              <a:t>For </a:t>
            </a:r>
            <a:r>
              <a:rPr lang="en-US" sz="3000" dirty="0"/>
              <a:t>every action there is an equal and opposite reaction</a:t>
            </a:r>
            <a:r>
              <a:rPr lang="en-US" sz="3000" dirty="0" smtClean="0"/>
              <a:t>.</a:t>
            </a:r>
            <a:endParaRPr lang="en-GB" sz="3000" dirty="0" smtClean="0"/>
          </a:p>
          <a:p>
            <a:endParaRPr lang="en-GB" sz="3000" dirty="0" smtClean="0"/>
          </a:p>
          <a:p>
            <a:endParaRPr lang="en-US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915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363272" cy="62407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b="1" dirty="0" smtClean="0"/>
              <a:t>2nd </a:t>
            </a:r>
            <a:r>
              <a:rPr lang="en-US" sz="3000" b="1" dirty="0"/>
              <a:t>Law of </a:t>
            </a:r>
            <a:r>
              <a:rPr lang="en-US" sz="3000" b="1" dirty="0" smtClean="0"/>
              <a:t>Motion:</a:t>
            </a:r>
          </a:p>
          <a:p>
            <a:pPr marL="0" indent="0" algn="ctr">
              <a:buNone/>
            </a:pPr>
            <a:endParaRPr lang="en-US" sz="3000" dirty="0"/>
          </a:p>
          <a:p>
            <a:r>
              <a:rPr lang="en-US" sz="3000" i="1" dirty="0">
                <a:solidFill>
                  <a:schemeClr val="accent6">
                    <a:lumMod val="50000"/>
                  </a:schemeClr>
                </a:solidFill>
              </a:rPr>
              <a:t>The net force </a:t>
            </a:r>
            <a:r>
              <a:rPr lang="en-US" sz="3000" i="1" dirty="0" smtClean="0">
                <a:solidFill>
                  <a:schemeClr val="accent6">
                    <a:lumMod val="50000"/>
                  </a:schemeClr>
                </a:solidFill>
              </a:rPr>
              <a:t>(F) of </a:t>
            </a:r>
            <a:r>
              <a:rPr lang="en-US" sz="3000" i="1" dirty="0">
                <a:solidFill>
                  <a:schemeClr val="accent6">
                    <a:lumMod val="50000"/>
                  </a:schemeClr>
                </a:solidFill>
              </a:rPr>
              <a:t>an object is equal to the product of its </a:t>
            </a:r>
            <a:r>
              <a:rPr lang="en-US" sz="3000" i="1" dirty="0" smtClean="0">
                <a:solidFill>
                  <a:schemeClr val="accent6">
                    <a:lumMod val="50000"/>
                  </a:schemeClr>
                </a:solidFill>
              </a:rPr>
              <a:t>mass (m) </a:t>
            </a:r>
            <a:r>
              <a:rPr lang="en-US" sz="3000" i="1" dirty="0">
                <a:solidFill>
                  <a:schemeClr val="accent6">
                    <a:lumMod val="50000"/>
                  </a:schemeClr>
                </a:solidFill>
              </a:rPr>
              <a:t>and </a:t>
            </a:r>
            <a:r>
              <a:rPr lang="en-US" sz="3000" i="1" dirty="0" smtClean="0">
                <a:solidFill>
                  <a:schemeClr val="accent6">
                    <a:lumMod val="50000"/>
                  </a:schemeClr>
                </a:solidFill>
              </a:rPr>
              <a:t>acceleration (a), </a:t>
            </a:r>
            <a:r>
              <a:rPr lang="en-US" sz="3000" i="1" dirty="0">
                <a:solidFill>
                  <a:schemeClr val="accent6">
                    <a:lumMod val="50000"/>
                  </a:schemeClr>
                </a:solidFill>
              </a:rPr>
              <a:t>or F=ma</a:t>
            </a:r>
            <a:r>
              <a:rPr lang="en-US" sz="3000" i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endParaRPr lang="en-US" sz="3000" i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3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endParaRPr lang="en-GB" sz="3000" dirty="0" smtClean="0"/>
          </a:p>
          <a:p>
            <a:endParaRPr lang="en-US" sz="3000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0602004"/>
              </p:ext>
            </p:extLst>
          </p:nvPr>
        </p:nvGraphicFramePr>
        <p:xfrm>
          <a:off x="3733800" y="2768600"/>
          <a:ext cx="1865313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4" imgW="584200" imgH="203200" progId="Equation.3">
                  <p:embed/>
                </p:oleObj>
              </mc:Choice>
              <mc:Fallback>
                <p:oleObj name="Equation" r:id="rId4" imgW="5842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4309" r="-3412" b="-21690"/>
                      <a:stretch>
                        <a:fillRect/>
                      </a:stretch>
                    </p:blipFill>
                    <p:spPr bwMode="auto">
                      <a:xfrm>
                        <a:off x="3733800" y="2768600"/>
                        <a:ext cx="1865313" cy="731838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47"/>
          <p:cNvGrpSpPr>
            <a:grpSpLocks/>
          </p:cNvGrpSpPr>
          <p:nvPr/>
        </p:nvGrpSpPr>
        <p:grpSpPr bwMode="auto">
          <a:xfrm>
            <a:off x="2419350" y="3705225"/>
            <a:ext cx="1806575" cy="1274763"/>
            <a:chOff x="500" y="1961"/>
            <a:chExt cx="1138" cy="1098"/>
          </a:xfrm>
        </p:grpSpPr>
        <p:sp>
          <p:nvSpPr>
            <p:cNvPr id="8" name="Rectangle 40"/>
            <p:cNvSpPr>
              <a:spLocks noChangeArrowheads="1"/>
            </p:cNvSpPr>
            <p:nvPr/>
          </p:nvSpPr>
          <p:spPr bwMode="auto">
            <a:xfrm>
              <a:off x="500" y="2184"/>
              <a:ext cx="1138" cy="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9pPr>
            </a:lstStyle>
            <a:p>
              <a:pPr algn="l"/>
              <a:r>
                <a:rPr lang="ja-JP" altLang="en-US" sz="2000" b="1" dirty="0">
                  <a:solidFill>
                    <a:srgbClr val="990099"/>
                  </a:solidFill>
                </a:rPr>
                <a:t>“</a:t>
              </a:r>
              <a:r>
                <a:rPr lang="en-US" altLang="ja-JP" sz="2000" b="1" dirty="0">
                  <a:solidFill>
                    <a:srgbClr val="990099"/>
                  </a:solidFill>
                </a:rPr>
                <a:t>sigma</a:t>
              </a:r>
              <a:r>
                <a:rPr lang="ja-JP" altLang="en-US" sz="2000" b="1" dirty="0">
                  <a:solidFill>
                    <a:srgbClr val="990099"/>
                  </a:solidFill>
                </a:rPr>
                <a:t>”</a:t>
              </a:r>
              <a:r>
                <a:rPr lang="en-US" altLang="ja-JP" sz="2000" b="1" dirty="0">
                  <a:solidFill>
                    <a:srgbClr val="990099"/>
                  </a:solidFill>
                </a:rPr>
                <a:t> = sum</a:t>
              </a:r>
            </a:p>
            <a:p>
              <a:pPr algn="l"/>
              <a:r>
                <a:rPr lang="en-US" altLang="el-GR" sz="2000" b="1" dirty="0">
                  <a:solidFill>
                    <a:srgbClr val="990099"/>
                  </a:solidFill>
                </a:rPr>
                <a:t>of all forces, or</a:t>
              </a:r>
            </a:p>
            <a:p>
              <a:pPr algn="l"/>
              <a:r>
                <a:rPr lang="en-US" altLang="el-GR" sz="2000" b="1" dirty="0">
                  <a:solidFill>
                    <a:srgbClr val="990099"/>
                  </a:solidFill>
                </a:rPr>
                <a:t>net force.</a:t>
              </a:r>
            </a:p>
          </p:txBody>
        </p:sp>
        <p:sp>
          <p:nvSpPr>
            <p:cNvPr id="9" name="Line 41"/>
            <p:cNvSpPr>
              <a:spLocks noChangeShapeType="1"/>
            </p:cNvSpPr>
            <p:nvPr/>
          </p:nvSpPr>
          <p:spPr bwMode="auto">
            <a:xfrm flipV="1">
              <a:off x="1096" y="1961"/>
              <a:ext cx="268" cy="224"/>
            </a:xfrm>
            <a:prstGeom prst="line">
              <a:avLst/>
            </a:prstGeom>
            <a:noFill/>
            <a:ln w="38100">
              <a:solidFill>
                <a:srgbClr val="99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pSp>
        <p:nvGrpSpPr>
          <p:cNvPr id="10" name="Group 48"/>
          <p:cNvGrpSpPr>
            <a:grpSpLocks/>
          </p:cNvGrpSpPr>
          <p:nvPr/>
        </p:nvGrpSpPr>
        <p:grpSpPr bwMode="auto">
          <a:xfrm>
            <a:off x="5238750" y="3700463"/>
            <a:ext cx="1638300" cy="1147762"/>
            <a:chOff x="1700" y="1936"/>
            <a:chExt cx="1032" cy="723"/>
          </a:xfrm>
        </p:grpSpPr>
        <p:sp>
          <p:nvSpPr>
            <p:cNvPr id="11" name="Rectangle 42"/>
            <p:cNvSpPr>
              <a:spLocks noChangeArrowheads="1"/>
            </p:cNvSpPr>
            <p:nvPr/>
          </p:nvSpPr>
          <p:spPr bwMode="auto">
            <a:xfrm>
              <a:off x="1700" y="2184"/>
              <a:ext cx="1032" cy="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MS PGothic" pitchFamily="34" charset="-128"/>
                </a:defRPr>
              </a:lvl9pPr>
            </a:lstStyle>
            <a:p>
              <a:pPr>
                <a:lnSpc>
                  <a:spcPct val="70000"/>
                </a:lnSpc>
              </a:pPr>
              <a:r>
                <a:rPr lang="en-US" altLang="el-GR" sz="2000" b="1" i="1">
                  <a:solidFill>
                    <a:srgbClr val="990099"/>
                  </a:solidFill>
                </a:rPr>
                <a:t>F</a:t>
              </a:r>
              <a:r>
                <a:rPr lang="en-US" altLang="el-GR" sz="2000" b="1">
                  <a:solidFill>
                    <a:srgbClr val="990099"/>
                  </a:solidFill>
                </a:rPr>
                <a:t> and </a:t>
              </a:r>
              <a:r>
                <a:rPr lang="en-US" altLang="el-GR" sz="2000" b="1" i="1">
                  <a:solidFill>
                    <a:srgbClr val="990099"/>
                  </a:solidFill>
                </a:rPr>
                <a:t>a</a:t>
              </a:r>
              <a:endParaRPr lang="en-US" altLang="el-GR" sz="2000" b="1">
                <a:solidFill>
                  <a:srgbClr val="990099"/>
                </a:solidFill>
              </a:endParaRPr>
            </a:p>
            <a:p>
              <a:pPr>
                <a:lnSpc>
                  <a:spcPct val="70000"/>
                </a:lnSpc>
              </a:pPr>
              <a:r>
                <a:rPr lang="en-US" altLang="el-GR" sz="2000" b="1">
                  <a:solidFill>
                    <a:srgbClr val="990099"/>
                  </a:solidFill>
                </a:rPr>
                <a:t>are vectors,</a:t>
              </a:r>
            </a:p>
            <a:p>
              <a:pPr>
                <a:lnSpc>
                  <a:spcPct val="70000"/>
                </a:lnSpc>
              </a:pPr>
              <a:r>
                <a:rPr lang="en-US" altLang="el-GR" sz="2000" b="1">
                  <a:solidFill>
                    <a:srgbClr val="990099"/>
                  </a:solidFill>
                </a:rPr>
                <a:t>mass a scalar</a:t>
              </a:r>
            </a:p>
          </p:txBody>
        </p:sp>
        <p:sp>
          <p:nvSpPr>
            <p:cNvPr id="12" name="Line 43"/>
            <p:cNvSpPr>
              <a:spLocks noChangeShapeType="1"/>
            </p:cNvSpPr>
            <p:nvPr/>
          </p:nvSpPr>
          <p:spPr bwMode="auto">
            <a:xfrm flipH="1" flipV="1">
              <a:off x="1712" y="1936"/>
              <a:ext cx="248" cy="224"/>
            </a:xfrm>
            <a:prstGeom prst="line">
              <a:avLst/>
            </a:prstGeom>
            <a:noFill/>
            <a:ln w="38100">
              <a:solidFill>
                <a:srgbClr val="990099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l-GR"/>
            </a:p>
          </p:txBody>
        </p:sp>
      </p:grpSp>
      <p:graphicFrame>
        <p:nvGraphicFramePr>
          <p:cNvPr id="1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1836716"/>
              </p:ext>
            </p:extLst>
          </p:nvPr>
        </p:nvGraphicFramePr>
        <p:xfrm>
          <a:off x="3923928" y="5085184"/>
          <a:ext cx="1581150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6" imgW="495300" imgH="406400" progId="Equation.3">
                  <p:embed/>
                </p:oleObj>
              </mc:Choice>
              <mc:Fallback>
                <p:oleObj name="Equation" r:id="rId6" imgW="495300" imgH="40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-4309" r="-3412" b="-21690"/>
                      <a:stretch>
                        <a:fillRect/>
                      </a:stretch>
                    </p:blipFill>
                    <p:spPr bwMode="auto">
                      <a:xfrm>
                        <a:off x="3923928" y="5085184"/>
                        <a:ext cx="1581150" cy="1463675"/>
                      </a:xfrm>
                      <a:prstGeom prst="rect">
                        <a:avLst/>
                      </a:prstGeom>
                      <a:solidFill>
                        <a:srgbClr val="99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5563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9674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000" b="1" dirty="0" smtClean="0"/>
              <a:t>2nd </a:t>
            </a:r>
            <a:r>
              <a:rPr lang="en-US" sz="3000" b="1" dirty="0"/>
              <a:t>Law of </a:t>
            </a:r>
            <a:r>
              <a:rPr lang="en-US" sz="3000" b="1" dirty="0" smtClean="0"/>
              <a:t>Motion: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3000" dirty="0"/>
              <a:t>When mass is in kilograms (kg) and acceleration is in </a:t>
            </a:r>
            <a:r>
              <a:rPr lang="en-US" sz="3000" dirty="0" smtClean="0"/>
              <a:t>m/s/s (or m/s</a:t>
            </a:r>
            <a:r>
              <a:rPr lang="en-US" sz="3000" baseline="30000" dirty="0" smtClean="0"/>
              <a:t>2</a:t>
            </a:r>
            <a:r>
              <a:rPr lang="en-US" sz="3000" dirty="0" smtClean="0"/>
              <a:t>), </a:t>
            </a:r>
            <a:r>
              <a:rPr lang="en-US" sz="3000" dirty="0"/>
              <a:t>the unit of force is in </a:t>
            </a:r>
            <a:r>
              <a:rPr lang="en-US" sz="3000" dirty="0" err="1"/>
              <a:t>newtons</a:t>
            </a:r>
            <a:r>
              <a:rPr lang="en-US" sz="3000" dirty="0"/>
              <a:t> (N).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b="1" dirty="0"/>
              <a:t>1 N = force required to accelerate 1 kg of mass at 1 </a:t>
            </a:r>
            <a:r>
              <a:rPr lang="en-US" sz="3000" b="1" dirty="0" smtClean="0"/>
              <a:t>meter/second/second.</a:t>
            </a:r>
            <a:endParaRPr lang="en-GB" sz="3000" b="1" dirty="0"/>
          </a:p>
          <a:p>
            <a:pPr marL="0" indent="0">
              <a:buNone/>
            </a:pPr>
            <a:endParaRPr lang="en-US" sz="3000" u="sng" dirty="0" smtClean="0"/>
          </a:p>
          <a:p>
            <a:r>
              <a:rPr lang="en-US" sz="3000" u="sng" dirty="0" smtClean="0"/>
              <a:t>Example</a:t>
            </a:r>
            <a:r>
              <a:rPr lang="en-US" sz="3000" dirty="0"/>
              <a:t>: How much force is needed to accelerate a 1400 kilogram car 2 meters per second/per second?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Apply </a:t>
            </a:r>
            <a:r>
              <a:rPr lang="en-US" sz="2600" dirty="0"/>
              <a:t>the formula </a:t>
            </a:r>
            <a:r>
              <a:rPr lang="en-US" sz="2600" dirty="0" smtClean="0">
                <a:solidFill>
                  <a:srgbClr val="FF0000"/>
                </a:solidFill>
              </a:rPr>
              <a:t>(F </a:t>
            </a:r>
            <a:r>
              <a:rPr lang="en-US" sz="2600" dirty="0">
                <a:solidFill>
                  <a:srgbClr val="FF0000"/>
                </a:solidFill>
              </a:rPr>
              <a:t>= </a:t>
            </a:r>
            <a:r>
              <a:rPr lang="en-US" sz="2600" dirty="0" smtClean="0">
                <a:solidFill>
                  <a:srgbClr val="FF0000"/>
                </a:solidFill>
              </a:rPr>
              <a:t>ma)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/>
              <a:t>Fill in given numbers and </a:t>
            </a:r>
            <a:r>
              <a:rPr lang="en-US" sz="2600" dirty="0" smtClean="0"/>
              <a:t>units </a:t>
            </a:r>
            <a:r>
              <a:rPr lang="en-US" sz="2600" dirty="0" smtClean="0">
                <a:solidFill>
                  <a:srgbClr val="FF0000"/>
                </a:solidFill>
              </a:rPr>
              <a:t>(F </a:t>
            </a:r>
            <a:r>
              <a:rPr lang="en-US" sz="2600" dirty="0">
                <a:solidFill>
                  <a:srgbClr val="FF0000"/>
                </a:solidFill>
              </a:rPr>
              <a:t>= 1400 kg x 2 meters per </a:t>
            </a:r>
            <a:r>
              <a:rPr lang="en-US" sz="2600" dirty="0" smtClean="0">
                <a:solidFill>
                  <a:srgbClr val="FF0000"/>
                </a:solidFill>
              </a:rPr>
              <a:t>second/second)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600" dirty="0" smtClean="0"/>
              <a:t>Calculate the solution </a:t>
            </a:r>
            <a:r>
              <a:rPr lang="en-US" sz="2600" dirty="0" smtClean="0">
                <a:solidFill>
                  <a:srgbClr val="FF0000"/>
                </a:solidFill>
              </a:rPr>
              <a:t>(2800 </a:t>
            </a:r>
            <a:r>
              <a:rPr lang="en-US" sz="2600" dirty="0">
                <a:solidFill>
                  <a:srgbClr val="FF0000"/>
                </a:solidFill>
              </a:rPr>
              <a:t>kg-meters/second/second or 2800 </a:t>
            </a:r>
            <a:r>
              <a:rPr lang="en-US" sz="2600" dirty="0" smtClean="0">
                <a:solidFill>
                  <a:srgbClr val="FF0000"/>
                </a:solidFill>
              </a:rPr>
              <a:t>N)</a:t>
            </a:r>
            <a:endParaRPr lang="en-US" sz="2600" dirty="0">
              <a:solidFill>
                <a:srgbClr val="FF0000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endParaRPr lang="en-US" sz="2600" dirty="0"/>
          </a:p>
          <a:p>
            <a:pPr marL="457200" lvl="1" indent="0">
              <a:buNone/>
            </a:pPr>
            <a:endParaRPr lang="en-US" sz="2600" dirty="0"/>
          </a:p>
          <a:p>
            <a:endParaRPr lang="en-US" sz="3000" dirty="0"/>
          </a:p>
          <a:p>
            <a:pPr marL="0" indent="0">
              <a:buNone/>
            </a:pPr>
            <a:endParaRPr lang="en-US" sz="3000" dirty="0"/>
          </a:p>
          <a:p>
            <a:endParaRPr lang="en-US" sz="3000" dirty="0"/>
          </a:p>
          <a:p>
            <a:endParaRPr lang="en-GB" sz="3000" dirty="0" smtClean="0"/>
          </a:p>
          <a:p>
            <a:pPr marL="0" indent="0">
              <a:buNone/>
            </a:pPr>
            <a:endParaRPr lang="en-GB" sz="3000" dirty="0" smtClean="0"/>
          </a:p>
          <a:p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057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b="1" dirty="0" smtClean="0"/>
              <a:t>2nd </a:t>
            </a:r>
            <a:r>
              <a:rPr lang="en-US" sz="3000" b="1" dirty="0"/>
              <a:t>Law of </a:t>
            </a:r>
            <a:r>
              <a:rPr lang="en-US" sz="3000" b="1" dirty="0" smtClean="0"/>
              <a:t>Motion: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3000" dirty="0" smtClean="0"/>
              <a:t>This Law </a:t>
            </a:r>
            <a:r>
              <a:rPr lang="en-US" sz="3000" dirty="0"/>
              <a:t>proves that different masses accelerate to the earth </a:t>
            </a:r>
            <a:r>
              <a:rPr lang="en-US" sz="3000" b="1" u="sng" dirty="0"/>
              <a:t>at the same rate</a:t>
            </a:r>
            <a:r>
              <a:rPr lang="en-US" sz="3000" dirty="0"/>
              <a:t>, </a:t>
            </a:r>
            <a:r>
              <a:rPr lang="en-US" sz="3000" dirty="0" smtClean="0"/>
              <a:t>even though they may have </a:t>
            </a:r>
            <a:r>
              <a:rPr lang="en-US" sz="3000" b="1" u="sng" dirty="0" smtClean="0"/>
              <a:t>different forces</a:t>
            </a:r>
            <a:r>
              <a:rPr lang="en-US" sz="3000" dirty="0" smtClean="0"/>
              <a:t>.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3000" dirty="0" smtClean="0"/>
              <a:t>Objects </a:t>
            </a:r>
            <a:r>
              <a:rPr lang="en-US" sz="3000" dirty="0"/>
              <a:t>with different masses accelerate to the ground </a:t>
            </a:r>
            <a:r>
              <a:rPr lang="en-US" sz="3000" b="1" u="sng" dirty="0"/>
              <a:t>at the same </a:t>
            </a:r>
            <a:r>
              <a:rPr lang="en-US" sz="3000" b="1" u="sng" dirty="0" smtClean="0"/>
              <a:t>rate</a:t>
            </a:r>
            <a:r>
              <a:rPr lang="en-US" sz="3000" dirty="0" smtClean="0"/>
              <a:t>. Due to the </a:t>
            </a:r>
            <a:r>
              <a:rPr lang="en-US" sz="3000" dirty="0"/>
              <a:t>2nd Law </a:t>
            </a:r>
            <a:r>
              <a:rPr lang="en-US" sz="3000" dirty="0" smtClean="0"/>
              <a:t>however, they </a:t>
            </a:r>
            <a:r>
              <a:rPr lang="en-US" sz="3000" b="1" u="sng" dirty="0" smtClean="0"/>
              <a:t>do not </a:t>
            </a:r>
            <a:r>
              <a:rPr lang="en-US" sz="3000" b="1" u="sng" dirty="0"/>
              <a:t>hit the ground with the same </a:t>
            </a:r>
            <a:r>
              <a:rPr lang="en-US" sz="3000" b="1" u="sng" dirty="0" smtClean="0"/>
              <a:t>force</a:t>
            </a:r>
            <a:r>
              <a:rPr lang="en-US" sz="3000" dirty="0" smtClean="0"/>
              <a:t> (see the next slide).</a:t>
            </a:r>
            <a:endParaRPr lang="en-US" sz="3000" dirty="0"/>
          </a:p>
          <a:p>
            <a:endParaRPr lang="en-US" sz="2600" dirty="0"/>
          </a:p>
          <a:p>
            <a:pPr marL="971550" lvl="1" indent="-514350">
              <a:buFont typeface="+mj-lt"/>
              <a:buAutoNum type="arabicPeriod"/>
            </a:pPr>
            <a:endParaRPr lang="en-US" sz="2600" dirty="0"/>
          </a:p>
          <a:p>
            <a:endParaRPr lang="en-US" sz="3000" dirty="0"/>
          </a:p>
          <a:p>
            <a:pPr marL="0" indent="0">
              <a:buNone/>
            </a:pPr>
            <a:endParaRPr lang="en-US" sz="3000" dirty="0"/>
          </a:p>
          <a:p>
            <a:endParaRPr lang="en-US" sz="3000" dirty="0"/>
          </a:p>
          <a:p>
            <a:endParaRPr lang="en-GB" sz="3000" dirty="0" smtClean="0"/>
          </a:p>
          <a:p>
            <a:pPr marL="0" indent="0">
              <a:buNone/>
            </a:pPr>
            <a:endParaRPr lang="en-GB" sz="3000" dirty="0" smtClean="0"/>
          </a:p>
          <a:p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319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b="1" dirty="0" smtClean="0"/>
              <a:t>2nd </a:t>
            </a:r>
            <a:r>
              <a:rPr lang="en-US" sz="3000" b="1" dirty="0"/>
              <a:t>Law of </a:t>
            </a:r>
            <a:r>
              <a:rPr lang="en-US" sz="3000" b="1" dirty="0" smtClean="0"/>
              <a:t>Motion:</a:t>
            </a:r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endParaRPr lang="en-US" sz="2600" dirty="0"/>
          </a:p>
          <a:p>
            <a:pPr marL="971550" lvl="1" indent="-514350">
              <a:buFont typeface="+mj-lt"/>
              <a:buAutoNum type="arabicPeriod"/>
            </a:pPr>
            <a:endParaRPr lang="en-US" sz="2600" dirty="0"/>
          </a:p>
          <a:p>
            <a:endParaRPr lang="en-US" sz="3000" dirty="0"/>
          </a:p>
          <a:p>
            <a:pPr marL="0" indent="0">
              <a:buNone/>
            </a:pPr>
            <a:endParaRPr lang="en-US" sz="3000" dirty="0"/>
          </a:p>
          <a:p>
            <a:endParaRPr lang="en-US" sz="3000" dirty="0"/>
          </a:p>
          <a:p>
            <a:endParaRPr lang="en-GB" sz="3000" dirty="0" smtClean="0"/>
          </a:p>
          <a:p>
            <a:pPr marL="0" indent="0">
              <a:buNone/>
            </a:pPr>
            <a:endParaRPr lang="en-GB" sz="3000" dirty="0" smtClean="0"/>
          </a:p>
          <a:p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7" descr="Picture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83768" y="1268760"/>
            <a:ext cx="4038600" cy="39497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1455068" y="5445224"/>
            <a:ext cx="3048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 = ma</a:t>
            </a:r>
          </a:p>
          <a:p>
            <a:pPr algn="ctr">
              <a:spcBef>
                <a:spcPct val="50000"/>
              </a:spcBef>
            </a:pPr>
            <a:r>
              <a:rPr lang="en-US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98 N = 10 kg x 9.8 m/s/s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5188868" y="5445224"/>
            <a:ext cx="2667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 = ma</a:t>
            </a:r>
          </a:p>
          <a:p>
            <a:pPr algn="ctr">
              <a:spcBef>
                <a:spcPct val="50000"/>
              </a:spcBef>
            </a:pPr>
            <a:r>
              <a:rPr lang="en-US" altLang="el-G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9.8 N = 1 kg x 9.8 m/s/s</a:t>
            </a:r>
          </a:p>
        </p:txBody>
      </p:sp>
    </p:spTree>
    <p:extLst>
      <p:ext uri="{BB962C8B-B14F-4D97-AF65-F5344CB8AC3E}">
        <p14:creationId xmlns:p14="http://schemas.microsoft.com/office/powerpoint/2010/main" val="2830230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b="1" dirty="0" smtClean="0"/>
              <a:t>2nd </a:t>
            </a:r>
            <a:r>
              <a:rPr lang="en-US" sz="3000" b="1" dirty="0"/>
              <a:t>Law of </a:t>
            </a:r>
            <a:r>
              <a:rPr lang="en-US" sz="3000" b="1" dirty="0" smtClean="0"/>
              <a:t>Motion: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3000" dirty="0"/>
              <a:t>Forces are not directly observable, but the effect of force is perceived. Newton’s Second Law defines force as the effect of mass accelerating.</a:t>
            </a:r>
          </a:p>
          <a:p>
            <a:endParaRPr lang="en-US" sz="3000" dirty="0" smtClean="0"/>
          </a:p>
          <a:p>
            <a:r>
              <a:rPr lang="en-US" sz="3000" dirty="0" smtClean="0"/>
              <a:t>Net </a:t>
            </a:r>
            <a:r>
              <a:rPr lang="en-US" sz="3000" dirty="0"/>
              <a:t>force (also called resultant) causes an object to accelerate</a:t>
            </a:r>
            <a:r>
              <a:rPr lang="en-US" sz="3000" dirty="0" smtClean="0"/>
              <a:t>.</a:t>
            </a:r>
          </a:p>
          <a:p>
            <a:endParaRPr lang="en-US" sz="3000" dirty="0"/>
          </a:p>
          <a:p>
            <a:pPr marL="0" indent="0">
              <a:buNone/>
            </a:pPr>
            <a:endParaRPr lang="en-US" sz="2600" dirty="0"/>
          </a:p>
          <a:p>
            <a:pPr marL="971550" lvl="1" indent="-514350">
              <a:buFont typeface="+mj-lt"/>
              <a:buAutoNum type="arabicPeriod"/>
            </a:pPr>
            <a:endParaRPr lang="en-US" sz="2600" dirty="0"/>
          </a:p>
          <a:p>
            <a:endParaRPr lang="en-US" sz="3000" dirty="0"/>
          </a:p>
          <a:p>
            <a:pPr marL="0" indent="0">
              <a:buNone/>
            </a:pPr>
            <a:endParaRPr lang="en-US" sz="3000" dirty="0"/>
          </a:p>
          <a:p>
            <a:endParaRPr lang="en-US" sz="3000" dirty="0"/>
          </a:p>
          <a:p>
            <a:endParaRPr lang="en-GB" sz="3000" dirty="0" smtClean="0"/>
          </a:p>
          <a:p>
            <a:pPr marL="0" indent="0">
              <a:buNone/>
            </a:pPr>
            <a:endParaRPr lang="en-GB" sz="3000" dirty="0" smtClean="0"/>
          </a:p>
          <a:p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085184"/>
            <a:ext cx="6192688" cy="106001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08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247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b="1" dirty="0" smtClean="0"/>
              <a:t>References: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sz="2000" dirty="0">
                <a:hlinkClick r:id="rId3"/>
              </a:rPr>
              <a:t>https://www.slideshare.net/wilsone/newtons-laws-of-motion-1949387</a:t>
            </a:r>
          </a:p>
          <a:p>
            <a:r>
              <a:rPr lang="en-US" sz="2000" dirty="0" smtClean="0">
                <a:hlinkClick r:id="rId3"/>
              </a:rPr>
              <a:t>https</a:t>
            </a:r>
            <a:r>
              <a:rPr lang="en-US" sz="2000" dirty="0">
                <a:hlinkClick r:id="rId3"/>
              </a:rPr>
              <a:t>://www.slideshare.net/pvnkmrksk/newtons-laws-of-motion-2587754</a:t>
            </a:r>
          </a:p>
          <a:p>
            <a:r>
              <a:rPr lang="en-US" sz="2000" dirty="0" smtClean="0">
                <a:hlinkClick r:id="rId3"/>
              </a:rPr>
              <a:t>https</a:t>
            </a:r>
            <a:r>
              <a:rPr lang="en-US" sz="2000" dirty="0">
                <a:hlinkClick r:id="rId3"/>
              </a:rPr>
              <a:t>://www.grc.nasa.gov/www/k-12/airplane/newton.html</a:t>
            </a:r>
          </a:p>
          <a:p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</a:t>
            </a:r>
            <a:r>
              <a:rPr lang="en-US" sz="2000" dirty="0" smtClean="0">
                <a:hlinkClick r:id="rId3"/>
              </a:rPr>
              <a:t>www.physics4kids.com/files/motion_laws.html</a:t>
            </a:r>
            <a:r>
              <a:rPr lang="en-US" sz="2000" dirty="0" smtClean="0"/>
              <a:t> </a:t>
            </a:r>
            <a:endParaRPr lang="en-US" sz="2000" dirty="0"/>
          </a:p>
          <a:p>
            <a:r>
              <a:rPr lang="en-US" sz="2000" dirty="0">
                <a:hlinkClick r:id="rId4"/>
              </a:rPr>
              <a:t>https://</a:t>
            </a:r>
            <a:r>
              <a:rPr lang="en-US" sz="2000" dirty="0" smtClean="0">
                <a:hlinkClick r:id="rId4"/>
              </a:rPr>
              <a:t>phet.colorado.edu/en/simulation/forces-and-motion-basics</a:t>
            </a:r>
            <a:r>
              <a:rPr lang="en-US" sz="2000" dirty="0" smtClean="0"/>
              <a:t> </a:t>
            </a:r>
          </a:p>
          <a:p>
            <a:r>
              <a:rPr lang="en-US" sz="2000" dirty="0">
                <a:hlinkClick r:id="rId5"/>
              </a:rPr>
              <a:t>https://</a:t>
            </a:r>
            <a:r>
              <a:rPr lang="en-US" sz="2000" dirty="0" smtClean="0">
                <a:hlinkClick r:id="rId5"/>
              </a:rPr>
              <a:t>www.youtube.com/watch?time_continue=370&amp;v=KvPF0cQUW7s</a:t>
            </a:r>
            <a:r>
              <a:rPr lang="en-US" sz="2000" dirty="0" smtClean="0"/>
              <a:t> </a:t>
            </a:r>
            <a:endParaRPr lang="en-US" sz="2000" dirty="0"/>
          </a:p>
          <a:p>
            <a:r>
              <a:rPr lang="en-US" sz="2000" dirty="0">
                <a:hlinkClick r:id="rId6"/>
              </a:rPr>
              <a:t>https://</a:t>
            </a:r>
            <a:r>
              <a:rPr lang="en-US" sz="2000" dirty="0" smtClean="0">
                <a:hlinkClick r:id="rId6"/>
              </a:rPr>
              <a:t>www.youtube.com/watch?v=NYVMlmL0BPQ</a:t>
            </a:r>
            <a:r>
              <a:rPr lang="en-US" sz="2000" dirty="0" smtClean="0"/>
              <a:t> </a:t>
            </a:r>
            <a:endParaRPr lang="en-US" sz="2000" dirty="0"/>
          </a:p>
          <a:p>
            <a:r>
              <a:rPr lang="en-US" sz="2000" dirty="0">
                <a:hlinkClick r:id="rId7"/>
              </a:rPr>
              <a:t>https://</a:t>
            </a:r>
            <a:r>
              <a:rPr lang="en-US" sz="2000" dirty="0" smtClean="0">
                <a:hlinkClick r:id="rId7"/>
              </a:rPr>
              <a:t>www.youtube.com/watch?v=3jVHQ8bECIs</a:t>
            </a:r>
            <a:r>
              <a:rPr lang="en-US" sz="2000" dirty="0" smtClean="0"/>
              <a:t> </a:t>
            </a:r>
            <a:endParaRPr lang="en-US" sz="2000" dirty="0"/>
          </a:p>
          <a:p>
            <a:r>
              <a:rPr lang="en-US" sz="2000" dirty="0">
                <a:hlinkClick r:id="rId8"/>
              </a:rPr>
              <a:t>https://</a:t>
            </a:r>
            <a:r>
              <a:rPr lang="en-US" sz="2000" dirty="0" smtClean="0">
                <a:hlinkClick r:id="rId8"/>
              </a:rPr>
              <a:t>www.youtube.com/watch?v=Ixf9ZyZaE9Q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r>
              <a:rPr lang="en-GB" sz="3000" dirty="0" smtClean="0"/>
              <a:t>                 </a:t>
            </a:r>
          </a:p>
          <a:p>
            <a:pPr marL="0" indent="0">
              <a:buNone/>
            </a:pPr>
            <a:endParaRPr lang="en-GB" sz="3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68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491</Words>
  <Application>Microsoft Office PowerPoint</Application>
  <PresentationFormat>On-screen Show (4:3)</PresentationFormat>
  <Paragraphs>109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MS PGothic</vt:lpstr>
      <vt:lpstr>Arial</vt:lpstr>
      <vt:lpstr>Calibri</vt:lpstr>
      <vt:lpstr>Times</vt:lpstr>
      <vt:lpstr>Times New Roman</vt:lpstr>
      <vt:lpstr>Office Theme</vt:lpstr>
      <vt:lpstr>Equation</vt:lpstr>
      <vt:lpstr>Course Name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Chris</cp:lastModifiedBy>
  <cp:revision>40</cp:revision>
  <dcterms:created xsi:type="dcterms:W3CDTF">2017-03-08T21:43:37Z</dcterms:created>
  <dcterms:modified xsi:type="dcterms:W3CDTF">2018-04-19T12:39:39Z</dcterms:modified>
</cp:coreProperties>
</file>